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57" r:id="rId3"/>
    <p:sldId id="258" r:id="rId4"/>
    <p:sldId id="264" r:id="rId5"/>
    <p:sldId id="259" r:id="rId6"/>
    <p:sldId id="260" r:id="rId7"/>
    <p:sldId id="262" r:id="rId8"/>
    <p:sldId id="265" r:id="rId9"/>
    <p:sldId id="263" r:id="rId10"/>
    <p:sldId id="261" r:id="rId11"/>
  </p:sldIdLst>
  <p:sldSz cx="12192000" cy="6858000"/>
  <p:notesSz cx="10018713" cy="68881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snapToGrid="0">
      <p:cViewPr varScale="1">
        <p:scale>
          <a:sx n="92" d="100"/>
          <a:sy n="92" d="100"/>
        </p:scale>
        <p:origin x="108" y="5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41442" cy="345604"/>
          </a:xfrm>
          <a:prstGeom prst="rect">
            <a:avLst/>
          </a:prstGeom>
        </p:spPr>
        <p:txBody>
          <a:bodyPr vert="horz" lIns="96606" tIns="48303" rIns="96606" bIns="48303" rtlCol="0"/>
          <a:lstStyle>
            <a:lvl1pPr algn="l">
              <a:defRPr sz="1300"/>
            </a:lvl1pPr>
          </a:lstStyle>
          <a:p>
            <a:endParaRPr lang="nb-NO"/>
          </a:p>
        </p:txBody>
      </p:sp>
      <p:sp>
        <p:nvSpPr>
          <p:cNvPr id="3" name="Date Placeholder 2"/>
          <p:cNvSpPr>
            <a:spLocks noGrp="1"/>
          </p:cNvSpPr>
          <p:nvPr>
            <p:ph type="dt" sz="quarter" idx="1"/>
          </p:nvPr>
        </p:nvSpPr>
        <p:spPr>
          <a:xfrm>
            <a:off x="5674952" y="1"/>
            <a:ext cx="4341442" cy="345604"/>
          </a:xfrm>
          <a:prstGeom prst="rect">
            <a:avLst/>
          </a:prstGeom>
        </p:spPr>
        <p:txBody>
          <a:bodyPr vert="horz" lIns="96606" tIns="48303" rIns="96606" bIns="48303" rtlCol="0"/>
          <a:lstStyle>
            <a:lvl1pPr algn="r">
              <a:defRPr sz="1300"/>
            </a:lvl1pPr>
          </a:lstStyle>
          <a:p>
            <a:fld id="{F5AA0BEE-C197-467F-A6B9-BB742EC3ACC6}" type="datetimeFigureOut">
              <a:rPr lang="nb-NO" smtClean="0"/>
              <a:t>16.10.2017</a:t>
            </a:fld>
            <a:endParaRPr lang="nb-NO"/>
          </a:p>
        </p:txBody>
      </p:sp>
      <p:sp>
        <p:nvSpPr>
          <p:cNvPr id="4" name="Footer Placeholder 3"/>
          <p:cNvSpPr>
            <a:spLocks noGrp="1"/>
          </p:cNvSpPr>
          <p:nvPr>
            <p:ph type="ftr" sz="quarter" idx="2"/>
          </p:nvPr>
        </p:nvSpPr>
        <p:spPr>
          <a:xfrm>
            <a:off x="0" y="6542560"/>
            <a:ext cx="4341442" cy="345603"/>
          </a:xfrm>
          <a:prstGeom prst="rect">
            <a:avLst/>
          </a:prstGeom>
        </p:spPr>
        <p:txBody>
          <a:bodyPr vert="horz" lIns="96606" tIns="48303" rIns="96606" bIns="48303" rtlCol="0" anchor="b"/>
          <a:lstStyle>
            <a:lvl1pPr algn="l">
              <a:defRPr sz="1300"/>
            </a:lvl1pPr>
          </a:lstStyle>
          <a:p>
            <a:endParaRPr lang="nb-NO"/>
          </a:p>
        </p:txBody>
      </p:sp>
      <p:sp>
        <p:nvSpPr>
          <p:cNvPr id="5" name="Slide Number Placeholder 4"/>
          <p:cNvSpPr>
            <a:spLocks noGrp="1"/>
          </p:cNvSpPr>
          <p:nvPr>
            <p:ph type="sldNum" sz="quarter" idx="3"/>
          </p:nvPr>
        </p:nvSpPr>
        <p:spPr>
          <a:xfrm>
            <a:off x="5674952" y="6542560"/>
            <a:ext cx="4341442" cy="345603"/>
          </a:xfrm>
          <a:prstGeom prst="rect">
            <a:avLst/>
          </a:prstGeom>
        </p:spPr>
        <p:txBody>
          <a:bodyPr vert="horz" lIns="96606" tIns="48303" rIns="96606" bIns="48303" rtlCol="0" anchor="b"/>
          <a:lstStyle>
            <a:lvl1pPr algn="r">
              <a:defRPr sz="1300"/>
            </a:lvl1pPr>
          </a:lstStyle>
          <a:p>
            <a:fld id="{0B8C9131-FA72-4160-9070-87D95F4D3E10}" type="slidenum">
              <a:rPr lang="nb-NO" smtClean="0"/>
              <a:t>‹#›</a:t>
            </a:fld>
            <a:endParaRPr lang="nb-NO"/>
          </a:p>
        </p:txBody>
      </p:sp>
    </p:spTree>
    <p:extLst>
      <p:ext uri="{BB962C8B-B14F-4D97-AF65-F5344CB8AC3E}">
        <p14:creationId xmlns:p14="http://schemas.microsoft.com/office/powerpoint/2010/main" val="39688754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2440" y="918634"/>
            <a:ext cx="7766936" cy="1646302"/>
          </a:xfrm>
        </p:spPr>
        <p:txBody>
          <a:bodyPr/>
          <a:lstStyle/>
          <a:p>
            <a:r>
              <a:rPr lang="nb-NO" b="1" dirty="0" smtClean="0">
                <a:solidFill>
                  <a:srgbClr val="FF0000"/>
                </a:solidFill>
              </a:rPr>
              <a:t>Ett spørsmål og tre…</a:t>
            </a:r>
            <a:endParaRPr lang="nb-NO" b="1" dirty="0">
              <a:solidFill>
                <a:srgbClr val="FF0000"/>
              </a:solidFill>
            </a:endParaRPr>
          </a:p>
        </p:txBody>
      </p:sp>
      <p:sp>
        <p:nvSpPr>
          <p:cNvPr id="3" name="Subtitle 2"/>
          <p:cNvSpPr>
            <a:spLocks noGrp="1"/>
          </p:cNvSpPr>
          <p:nvPr>
            <p:ph type="subTitle" idx="1"/>
          </p:nvPr>
        </p:nvSpPr>
        <p:spPr/>
        <p:txBody>
          <a:bodyPr/>
          <a:lstStyle/>
          <a:p>
            <a:r>
              <a:rPr lang="nb-NO" dirty="0" smtClean="0">
                <a:solidFill>
                  <a:schemeClr val="accent5">
                    <a:lumMod val="75000"/>
                  </a:schemeClr>
                </a:solidFill>
              </a:rPr>
              <a:t>Om kloakk i </a:t>
            </a:r>
            <a:r>
              <a:rPr lang="nb-NO" dirty="0" err="1" smtClean="0">
                <a:solidFill>
                  <a:schemeClr val="accent5">
                    <a:lumMod val="75000"/>
                  </a:schemeClr>
                </a:solidFill>
              </a:rPr>
              <a:t>Furremarka</a:t>
            </a:r>
            <a:endParaRPr lang="nb-NO" dirty="0">
              <a:solidFill>
                <a:schemeClr val="accent5">
                  <a:lumMod val="75000"/>
                </a:schemeClr>
              </a:solidFill>
            </a:endParaRPr>
          </a:p>
        </p:txBody>
      </p:sp>
    </p:spTree>
    <p:extLst>
      <p:ext uri="{BB962C8B-B14F-4D97-AF65-F5344CB8AC3E}">
        <p14:creationId xmlns:p14="http://schemas.microsoft.com/office/powerpoint/2010/main" val="1455529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552" y="567317"/>
            <a:ext cx="8300412" cy="990600"/>
          </a:xfrm>
        </p:spPr>
        <p:txBody>
          <a:bodyPr>
            <a:normAutofit/>
          </a:bodyPr>
          <a:lstStyle/>
          <a:p>
            <a:r>
              <a:rPr lang="nb-NO" b="1" dirty="0" smtClean="0">
                <a:solidFill>
                  <a:schemeClr val="accent5">
                    <a:lumMod val="75000"/>
                  </a:schemeClr>
                </a:solidFill>
              </a:rPr>
              <a:t>Etablering av sameie er nå, i 2017</a:t>
            </a:r>
            <a:endParaRPr lang="nb-NO" b="1" dirty="0">
              <a:solidFill>
                <a:schemeClr val="accent5">
                  <a:lumMod val="75000"/>
                </a:schemeClr>
              </a:solidFill>
            </a:endParaRPr>
          </a:p>
        </p:txBody>
      </p:sp>
      <p:sp>
        <p:nvSpPr>
          <p:cNvPr id="3" name="Content Placeholder 2"/>
          <p:cNvSpPr>
            <a:spLocks noGrp="1"/>
          </p:cNvSpPr>
          <p:nvPr>
            <p:ph idx="1"/>
          </p:nvPr>
        </p:nvSpPr>
        <p:spPr>
          <a:xfrm>
            <a:off x="417559" y="1557916"/>
            <a:ext cx="10825405" cy="5113047"/>
          </a:xfrm>
        </p:spPr>
        <p:txBody>
          <a:bodyPr>
            <a:normAutofit/>
          </a:bodyPr>
          <a:lstStyle/>
          <a:p>
            <a:pPr marL="0" indent="0">
              <a:buNone/>
            </a:pPr>
            <a:r>
              <a:rPr lang="nb-NO" sz="2800" b="1" dirty="0" smtClean="0">
                <a:solidFill>
                  <a:srgbClr val="C00000"/>
                </a:solidFill>
              </a:rPr>
              <a:t> Det </a:t>
            </a:r>
            <a:r>
              <a:rPr lang="nb-NO" sz="2800" b="1" dirty="0">
                <a:solidFill>
                  <a:srgbClr val="C00000"/>
                </a:solidFill>
              </a:rPr>
              <a:t>er derfor </a:t>
            </a:r>
            <a:r>
              <a:rPr lang="nb-NO" sz="2800" b="1" dirty="0" smtClean="0">
                <a:solidFill>
                  <a:srgbClr val="C00000"/>
                </a:solidFill>
              </a:rPr>
              <a:t>vi </a:t>
            </a:r>
            <a:r>
              <a:rPr lang="nb-NO" sz="2800" b="1" dirty="0">
                <a:solidFill>
                  <a:srgbClr val="C00000"/>
                </a:solidFill>
              </a:rPr>
              <a:t>NÅ</a:t>
            </a:r>
            <a:endParaRPr lang="nb-NO" sz="2800" b="1" dirty="0" smtClean="0">
              <a:solidFill>
                <a:srgbClr val="C00000"/>
              </a:solidFill>
            </a:endParaRPr>
          </a:p>
          <a:p>
            <a:r>
              <a:rPr lang="nb-NO" sz="2000" b="1" dirty="0" smtClean="0">
                <a:solidFill>
                  <a:srgbClr val="002060"/>
                </a:solidFill>
              </a:rPr>
              <a:t>…bestemmer hvordan vi vil ha det – hva vi vil </a:t>
            </a:r>
            <a:r>
              <a:rPr lang="nb-NO" sz="2000" b="1" dirty="0" err="1" smtClean="0">
                <a:solidFill>
                  <a:srgbClr val="002060"/>
                </a:solidFill>
              </a:rPr>
              <a:t>hensynta</a:t>
            </a:r>
            <a:r>
              <a:rPr lang="nb-NO" sz="2000" b="1" dirty="0" smtClean="0">
                <a:solidFill>
                  <a:srgbClr val="002060"/>
                </a:solidFill>
              </a:rPr>
              <a:t>.</a:t>
            </a:r>
            <a:br>
              <a:rPr lang="nb-NO" sz="2000" b="1" dirty="0" smtClean="0">
                <a:solidFill>
                  <a:srgbClr val="002060"/>
                </a:solidFill>
              </a:rPr>
            </a:br>
            <a:endParaRPr lang="nb-NO" sz="2000" b="1" dirty="0" smtClean="0">
              <a:solidFill>
                <a:srgbClr val="002060"/>
              </a:solidFill>
            </a:endParaRPr>
          </a:p>
          <a:p>
            <a:r>
              <a:rPr lang="nb-NO" sz="2000" b="1" dirty="0" smtClean="0">
                <a:solidFill>
                  <a:srgbClr val="002060"/>
                </a:solidFill>
              </a:rPr>
              <a:t>…bør få til et system som er robust, og holder også framover. </a:t>
            </a:r>
            <a:br>
              <a:rPr lang="nb-NO" sz="2000" b="1" dirty="0" smtClean="0">
                <a:solidFill>
                  <a:srgbClr val="002060"/>
                </a:solidFill>
              </a:rPr>
            </a:br>
            <a:r>
              <a:rPr lang="nb-NO" sz="2000" b="1" dirty="0" smtClean="0">
                <a:solidFill>
                  <a:srgbClr val="002060"/>
                </a:solidFill>
              </a:rPr>
              <a:t/>
            </a:r>
            <a:br>
              <a:rPr lang="nb-NO" sz="2000" b="1" dirty="0" smtClean="0">
                <a:solidFill>
                  <a:srgbClr val="002060"/>
                </a:solidFill>
              </a:rPr>
            </a:br>
            <a:r>
              <a:rPr lang="nb-NO" sz="2100" b="1" i="1" dirty="0" smtClean="0">
                <a:solidFill>
                  <a:srgbClr val="C00000"/>
                </a:solidFill>
              </a:rPr>
              <a:t>Spesielt blir det fort komplisert om vi har ulike prinsipp for ulike fellesarenaer.</a:t>
            </a:r>
          </a:p>
          <a:p>
            <a:endParaRPr lang="nb-NO" b="1" dirty="0">
              <a:solidFill>
                <a:srgbClr val="C00000"/>
              </a:solidFill>
            </a:endParaRPr>
          </a:p>
          <a:p>
            <a:r>
              <a:rPr lang="nb-NO" sz="2000" b="1" dirty="0" smtClean="0">
                <a:solidFill>
                  <a:srgbClr val="002060"/>
                </a:solidFill>
              </a:rPr>
              <a:t>Forslag til bestemmelser om pumpene og driften av disse:</a:t>
            </a:r>
          </a:p>
          <a:p>
            <a:pPr marL="800100" lvl="2" indent="0">
              <a:buNone/>
            </a:pPr>
            <a:r>
              <a:rPr lang="nb-NO" sz="1600" b="1" i="1" dirty="0" smtClean="0">
                <a:solidFill>
                  <a:srgbClr val="002060"/>
                </a:solidFill>
              </a:rPr>
              <a:t>Ansvar for pumpene påhviler sameiet. Det forutsettes at anlegget inklusiv pumpene forsikres. Driftskostnader for pumpene (strøm, service </a:t>
            </a:r>
            <a:r>
              <a:rPr lang="nb-NO" sz="1600" b="1" i="1" dirty="0" err="1" smtClean="0">
                <a:solidFill>
                  <a:srgbClr val="002060"/>
                </a:solidFill>
              </a:rPr>
              <a:t>m.v</a:t>
            </a:r>
            <a:r>
              <a:rPr lang="nb-NO" sz="1600" b="1" i="1" dirty="0" smtClean="0">
                <a:solidFill>
                  <a:srgbClr val="002060"/>
                </a:solidFill>
              </a:rPr>
              <a:t>.) fordeles forholdsvis i henhold til nytte, jfr. Sameielovens §9, i.e. «pumpehyttene» betaler like deler,  «fallhyttene» holdes utenfor. Kostnader for øvrig – herunder forsikringer for hele anlegget - fordeles pr part.  </a:t>
            </a:r>
          </a:p>
          <a:p>
            <a:pPr marL="800100" lvl="2" indent="0">
              <a:buNone/>
            </a:pPr>
            <a:r>
              <a:rPr lang="nb-NO" sz="1600" b="1" i="1" dirty="0" smtClean="0">
                <a:solidFill>
                  <a:srgbClr val="002060"/>
                </a:solidFill>
              </a:rPr>
              <a:t> </a:t>
            </a:r>
          </a:p>
          <a:p>
            <a:pPr marL="800100" lvl="2" indent="0">
              <a:buNone/>
            </a:pPr>
            <a:r>
              <a:rPr lang="nb-NO" sz="1200" b="1" dirty="0" smtClean="0">
                <a:solidFill>
                  <a:schemeClr val="accent5">
                    <a:lumMod val="75000"/>
                  </a:schemeClr>
                </a:solidFill>
              </a:rPr>
              <a:t>                         </a:t>
            </a:r>
            <a:r>
              <a:rPr lang="nb-NO" sz="1200" dirty="0" smtClean="0">
                <a:solidFill>
                  <a:schemeClr val="accent5">
                    <a:lumMod val="75000"/>
                  </a:schemeClr>
                </a:solidFill>
              </a:rPr>
              <a:t>I henhold til det som er sagt foran, er dette i realiteten et kompromissforslag!</a:t>
            </a:r>
            <a:endParaRPr lang="nb-NO" sz="1200" dirty="0">
              <a:solidFill>
                <a:schemeClr val="accent5">
                  <a:lumMod val="75000"/>
                </a:schemeClr>
              </a:solidFill>
            </a:endParaRPr>
          </a:p>
        </p:txBody>
      </p:sp>
    </p:spTree>
    <p:extLst>
      <p:ext uri="{BB962C8B-B14F-4D97-AF65-F5344CB8AC3E}">
        <p14:creationId xmlns:p14="http://schemas.microsoft.com/office/powerpoint/2010/main" val="3309291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dirty="0" smtClean="0">
                <a:solidFill>
                  <a:schemeClr val="accent5">
                    <a:lumMod val="75000"/>
                  </a:schemeClr>
                </a:solidFill>
              </a:rPr>
              <a:t>…først litt utgangspunkt</a:t>
            </a:r>
            <a:endParaRPr lang="nb-NO" dirty="0">
              <a:solidFill>
                <a:schemeClr val="accent5">
                  <a:lumMod val="75000"/>
                </a:schemeClr>
              </a:solidFill>
            </a:endParaRPr>
          </a:p>
        </p:txBody>
      </p:sp>
      <p:sp>
        <p:nvSpPr>
          <p:cNvPr id="3" name="Content Placeholder 2"/>
          <p:cNvSpPr>
            <a:spLocks noGrp="1"/>
          </p:cNvSpPr>
          <p:nvPr>
            <p:ph idx="1"/>
          </p:nvPr>
        </p:nvSpPr>
        <p:spPr>
          <a:xfrm>
            <a:off x="438343" y="1587500"/>
            <a:ext cx="10253902" cy="4730173"/>
          </a:xfrm>
        </p:spPr>
        <p:txBody>
          <a:bodyPr>
            <a:normAutofit fontScale="47500" lnSpcReduction="20000"/>
          </a:bodyPr>
          <a:lstStyle/>
          <a:p>
            <a:pPr marL="0" indent="0">
              <a:buNone/>
            </a:pPr>
            <a:r>
              <a:rPr lang="nb-NO" sz="3600" dirty="0" smtClean="0">
                <a:solidFill>
                  <a:schemeClr val="accent5">
                    <a:lumMod val="75000"/>
                  </a:schemeClr>
                </a:solidFill>
              </a:rPr>
              <a:t>Da vi kjøpte og fikk bygd hytten i 2006 - 2007:</a:t>
            </a:r>
            <a:br>
              <a:rPr lang="nb-NO" sz="3600" dirty="0" smtClean="0">
                <a:solidFill>
                  <a:schemeClr val="accent5">
                    <a:lumMod val="75000"/>
                  </a:schemeClr>
                </a:solidFill>
              </a:rPr>
            </a:br>
            <a:r>
              <a:rPr lang="nb-NO" sz="2400" dirty="0" smtClean="0">
                <a:solidFill>
                  <a:schemeClr val="accent5">
                    <a:lumMod val="75000"/>
                  </a:schemeClr>
                </a:solidFill>
              </a:rPr>
              <a:t> </a:t>
            </a:r>
          </a:p>
          <a:p>
            <a:pPr>
              <a:lnSpc>
                <a:spcPct val="200000"/>
              </a:lnSpc>
            </a:pPr>
            <a:r>
              <a:rPr lang="nb-NO" sz="3400" b="1" dirty="0" smtClean="0">
                <a:solidFill>
                  <a:srgbClr val="002060"/>
                </a:solidFill>
              </a:rPr>
              <a:t>Ingenting skrevet, ingenting spesifikt </a:t>
            </a:r>
            <a:r>
              <a:rPr lang="nb-NO" sz="3400" b="1" dirty="0">
                <a:solidFill>
                  <a:srgbClr val="002060"/>
                </a:solidFill>
              </a:rPr>
              <a:t>sagt </a:t>
            </a:r>
            <a:r>
              <a:rPr lang="nb-NO" sz="3400" b="1" dirty="0" smtClean="0">
                <a:solidFill>
                  <a:srgbClr val="002060"/>
                </a:solidFill>
              </a:rPr>
              <a:t>om ansvar for kloakkanlegg/pumper! </a:t>
            </a:r>
          </a:p>
          <a:p>
            <a:pPr>
              <a:lnSpc>
                <a:spcPct val="200000"/>
              </a:lnSpc>
            </a:pPr>
            <a:r>
              <a:rPr lang="nb-NO" sz="3400" b="1" dirty="0" smtClean="0">
                <a:solidFill>
                  <a:srgbClr val="002060"/>
                </a:solidFill>
              </a:rPr>
              <a:t>Verken fra grunneier </a:t>
            </a:r>
            <a:r>
              <a:rPr lang="nb-NO" sz="3400" b="1" dirty="0">
                <a:solidFill>
                  <a:srgbClr val="002060"/>
                </a:solidFill>
              </a:rPr>
              <a:t>eller utbygger</a:t>
            </a:r>
            <a:r>
              <a:rPr lang="nb-NO" sz="3400" b="1" dirty="0" smtClean="0">
                <a:solidFill>
                  <a:srgbClr val="002060"/>
                </a:solidFill>
              </a:rPr>
              <a:t>. </a:t>
            </a:r>
          </a:p>
          <a:p>
            <a:pPr marL="0" indent="0">
              <a:lnSpc>
                <a:spcPct val="200000"/>
              </a:lnSpc>
              <a:buNone/>
            </a:pPr>
            <a:r>
              <a:rPr lang="nb-NO" sz="3800" b="1" i="1" dirty="0" smtClean="0">
                <a:solidFill>
                  <a:srgbClr val="C00000"/>
                </a:solidFill>
              </a:rPr>
              <a:t>Pinne 1 - 2</a:t>
            </a:r>
            <a:r>
              <a:rPr lang="nb-NO" sz="3800" b="1" dirty="0" smtClean="0">
                <a:solidFill>
                  <a:srgbClr val="C00000"/>
                </a:solidFill>
              </a:rPr>
              <a:t>:</a:t>
            </a:r>
            <a:r>
              <a:rPr lang="nb-NO" sz="3800" b="1" i="1" dirty="0" smtClean="0">
                <a:solidFill>
                  <a:srgbClr val="C00000"/>
                </a:solidFill>
              </a:rPr>
              <a:t> Viktige premisser for holdning og konklusjon.</a:t>
            </a:r>
          </a:p>
          <a:p>
            <a:pPr>
              <a:lnSpc>
                <a:spcPct val="200000"/>
              </a:lnSpc>
            </a:pPr>
            <a:r>
              <a:rPr lang="nb-NO" sz="3400" b="1" dirty="0" smtClean="0">
                <a:solidFill>
                  <a:srgbClr val="002060"/>
                </a:solidFill>
              </a:rPr>
              <a:t>Slamavskilleren </a:t>
            </a:r>
            <a:r>
              <a:rPr lang="nb-NO" sz="3400" b="1" dirty="0">
                <a:solidFill>
                  <a:srgbClr val="002060"/>
                </a:solidFill>
              </a:rPr>
              <a:t>lå nede </a:t>
            </a:r>
            <a:r>
              <a:rPr lang="nb-NO" sz="3400" b="1" dirty="0" smtClean="0">
                <a:solidFill>
                  <a:srgbClr val="002060"/>
                </a:solidFill>
              </a:rPr>
              <a:t>bakken – godt synlig og med strake veien ned fra hytten. </a:t>
            </a:r>
          </a:p>
          <a:p>
            <a:pPr>
              <a:lnSpc>
                <a:spcPct val="200000"/>
              </a:lnSpc>
            </a:pPr>
            <a:r>
              <a:rPr lang="nb-NO" sz="3400" b="1" dirty="0" smtClean="0">
                <a:solidFill>
                  <a:srgbClr val="002060"/>
                </a:solidFill>
              </a:rPr>
              <a:t>Kloakkavgift ble betalt til kommunen.</a:t>
            </a:r>
          </a:p>
          <a:p>
            <a:pPr>
              <a:lnSpc>
                <a:spcPct val="200000"/>
              </a:lnSpc>
            </a:pPr>
            <a:r>
              <a:rPr lang="nb-NO" sz="3400" b="1" dirty="0" smtClean="0">
                <a:solidFill>
                  <a:srgbClr val="002060"/>
                </a:solidFill>
              </a:rPr>
              <a:t>Strømpenger til pumpene ble oppfattet som utenfor våre anliggende… ingen ting tydet på noe annet!</a:t>
            </a:r>
          </a:p>
          <a:p>
            <a:pPr marL="0" indent="0">
              <a:lnSpc>
                <a:spcPct val="200000"/>
              </a:lnSpc>
              <a:buNone/>
            </a:pPr>
            <a:r>
              <a:rPr lang="nb-NO" sz="5100" b="1" dirty="0" smtClean="0">
                <a:solidFill>
                  <a:schemeClr val="accent5">
                    <a:lumMod val="75000"/>
                  </a:schemeClr>
                </a:solidFill>
              </a:rPr>
              <a:t>Men så, i 2014...</a:t>
            </a:r>
            <a:endParaRPr lang="nb-NO" sz="5100" b="1" dirty="0">
              <a:solidFill>
                <a:schemeClr val="accent5">
                  <a:lumMod val="75000"/>
                </a:schemeClr>
              </a:solidFill>
            </a:endParaRPr>
          </a:p>
        </p:txBody>
      </p:sp>
    </p:spTree>
    <p:extLst>
      <p:ext uri="{BB962C8B-B14F-4D97-AF65-F5344CB8AC3E}">
        <p14:creationId xmlns:p14="http://schemas.microsoft.com/office/powerpoint/2010/main" val="3297834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41" y="536864"/>
            <a:ext cx="10482504" cy="1062616"/>
          </a:xfrm>
        </p:spPr>
        <p:txBody>
          <a:bodyPr>
            <a:noAutofit/>
          </a:bodyPr>
          <a:lstStyle/>
          <a:p>
            <a:r>
              <a:rPr lang="nb-NO" dirty="0" smtClean="0">
                <a:solidFill>
                  <a:schemeClr val="accent5">
                    <a:lumMod val="75000"/>
                  </a:schemeClr>
                </a:solidFill>
              </a:rPr>
              <a:t>…</a:t>
            </a:r>
            <a:r>
              <a:rPr lang="nb-NO" b="1" dirty="0" smtClean="0">
                <a:solidFill>
                  <a:schemeClr val="accent5">
                    <a:lumMod val="75000"/>
                  </a:schemeClr>
                </a:solidFill>
              </a:rPr>
              <a:t> ble vi avkrevd 4000 kr </a:t>
            </a:r>
            <a:r>
              <a:rPr lang="nb-NO" sz="3200" b="1" dirty="0" smtClean="0">
                <a:solidFill>
                  <a:schemeClr val="accent5">
                    <a:lumMod val="75000"/>
                  </a:schemeClr>
                </a:solidFill>
              </a:rPr>
              <a:t/>
            </a:r>
            <a:br>
              <a:rPr lang="nb-NO" sz="3200" b="1" dirty="0" smtClean="0">
                <a:solidFill>
                  <a:schemeClr val="accent5">
                    <a:lumMod val="75000"/>
                  </a:schemeClr>
                </a:solidFill>
              </a:rPr>
            </a:br>
            <a:r>
              <a:rPr lang="nb-NO" sz="3200" b="1" dirty="0" smtClean="0">
                <a:solidFill>
                  <a:schemeClr val="accent5">
                    <a:lumMod val="75000"/>
                  </a:schemeClr>
                </a:solidFill>
              </a:rPr>
              <a:t>                              </a:t>
            </a:r>
            <a:r>
              <a:rPr lang="nb-NO" sz="2400" dirty="0" smtClean="0">
                <a:solidFill>
                  <a:srgbClr val="C00000"/>
                </a:solidFill>
              </a:rPr>
              <a:t>til erstatning for en ødelagt pumpe!</a:t>
            </a:r>
            <a:endParaRPr lang="nb-NO" sz="2400" dirty="0">
              <a:solidFill>
                <a:srgbClr val="C00000"/>
              </a:solidFill>
            </a:endParaRPr>
          </a:p>
        </p:txBody>
      </p:sp>
      <p:sp>
        <p:nvSpPr>
          <p:cNvPr id="3" name="Content Placeholder 2"/>
          <p:cNvSpPr>
            <a:spLocks noGrp="1"/>
          </p:cNvSpPr>
          <p:nvPr>
            <p:ph idx="1"/>
          </p:nvPr>
        </p:nvSpPr>
        <p:spPr>
          <a:xfrm>
            <a:off x="614987" y="2004726"/>
            <a:ext cx="10004522" cy="4437638"/>
          </a:xfrm>
        </p:spPr>
        <p:txBody>
          <a:bodyPr>
            <a:normAutofit lnSpcReduction="10000"/>
          </a:bodyPr>
          <a:lstStyle/>
          <a:p>
            <a:r>
              <a:rPr lang="nb-NO" sz="2000" b="1" dirty="0" smtClean="0">
                <a:solidFill>
                  <a:srgbClr val="002060"/>
                </a:solidFill>
              </a:rPr>
              <a:t>Første reaksjon: Dette angikk da ikke oss uten pumpebehov?</a:t>
            </a:r>
          </a:p>
          <a:p>
            <a:r>
              <a:rPr lang="nb-NO" sz="2000" dirty="0" smtClean="0">
                <a:solidFill>
                  <a:srgbClr val="002060"/>
                </a:solidFill>
              </a:rPr>
              <a:t>Respons fra oppkrever</a:t>
            </a:r>
            <a:r>
              <a:rPr lang="nb-NO" sz="2000" b="1" dirty="0" smtClean="0">
                <a:solidFill>
                  <a:srgbClr val="002060"/>
                </a:solidFill>
              </a:rPr>
              <a:t>: Jo, alle hadde et ansvar! </a:t>
            </a:r>
          </a:p>
          <a:p>
            <a:r>
              <a:rPr lang="nb-NO" sz="2000" b="1" dirty="0" smtClean="0">
                <a:solidFill>
                  <a:srgbClr val="002060"/>
                </a:solidFill>
              </a:rPr>
              <a:t>Alle? Hvilket ansvar? Hvem var alle? …</a:t>
            </a:r>
          </a:p>
          <a:p>
            <a:r>
              <a:rPr lang="nb-NO" sz="2000" dirty="0" smtClean="0">
                <a:solidFill>
                  <a:srgbClr val="002060"/>
                </a:solidFill>
              </a:rPr>
              <a:t>Og ikke minst</a:t>
            </a:r>
            <a:r>
              <a:rPr lang="nb-NO" sz="2000" b="1" dirty="0" smtClean="0">
                <a:solidFill>
                  <a:srgbClr val="002060"/>
                </a:solidFill>
              </a:rPr>
              <a:t>: </a:t>
            </a:r>
            <a:r>
              <a:rPr lang="nb-NO" sz="2400" b="1" dirty="0" smtClean="0">
                <a:solidFill>
                  <a:srgbClr val="002060"/>
                </a:solidFill>
              </a:rPr>
              <a:t>Hva var hjemmelen…?</a:t>
            </a:r>
          </a:p>
          <a:p>
            <a:pPr marL="0" indent="0">
              <a:buNone/>
            </a:pPr>
            <a:endParaRPr lang="nb-NO" sz="800" dirty="0" smtClean="0">
              <a:solidFill>
                <a:schemeClr val="accent5">
                  <a:lumMod val="75000"/>
                </a:schemeClr>
              </a:solidFill>
            </a:endParaRPr>
          </a:p>
          <a:p>
            <a:pPr marL="0" indent="0">
              <a:buNone/>
            </a:pPr>
            <a:r>
              <a:rPr lang="nb-NO" b="1" i="1" dirty="0" smtClean="0">
                <a:solidFill>
                  <a:srgbClr val="C00000"/>
                </a:solidFill>
              </a:rPr>
              <a:t>Fikk aldri noe godt svar på spørsmålene annet enn at </a:t>
            </a:r>
            <a:r>
              <a:rPr lang="nb-NO" b="1" i="1" u="sng" dirty="0" smtClean="0">
                <a:solidFill>
                  <a:srgbClr val="C00000"/>
                </a:solidFill>
              </a:rPr>
              <a:t>Alle</a:t>
            </a:r>
            <a:r>
              <a:rPr lang="nb-NO" b="1" i="1" dirty="0" smtClean="0">
                <a:solidFill>
                  <a:srgbClr val="C00000"/>
                </a:solidFill>
              </a:rPr>
              <a:t> </a:t>
            </a:r>
          </a:p>
          <a:p>
            <a:pPr lvl="1"/>
            <a:r>
              <a:rPr lang="nb-NO" sz="2000" b="1" i="1" dirty="0" smtClean="0">
                <a:solidFill>
                  <a:srgbClr val="002060"/>
                </a:solidFill>
              </a:rPr>
              <a:t>= samtlige tilknyttet kloakkanlegget, </a:t>
            </a:r>
          </a:p>
          <a:p>
            <a:pPr lvl="1"/>
            <a:r>
              <a:rPr lang="nb-NO" sz="2000" b="1" i="1" dirty="0" smtClean="0">
                <a:solidFill>
                  <a:srgbClr val="002060"/>
                </a:solidFill>
              </a:rPr>
              <a:t>hadde, </a:t>
            </a:r>
            <a:r>
              <a:rPr lang="nb-NO" sz="2000" b="1" i="1" dirty="0">
                <a:solidFill>
                  <a:srgbClr val="002060"/>
                </a:solidFill>
              </a:rPr>
              <a:t>uavhengig av </a:t>
            </a:r>
            <a:r>
              <a:rPr lang="nb-NO" sz="2000" b="1" i="1" dirty="0" smtClean="0">
                <a:solidFill>
                  <a:srgbClr val="002060"/>
                </a:solidFill>
              </a:rPr>
              <a:t>pumpebehov, ansvar for pumpene.</a:t>
            </a:r>
          </a:p>
          <a:p>
            <a:pPr marL="0" indent="0">
              <a:buNone/>
            </a:pPr>
            <a:r>
              <a:rPr lang="nb-NO" sz="2400" b="1" i="1" dirty="0" smtClean="0">
                <a:solidFill>
                  <a:srgbClr val="C00000"/>
                </a:solidFill>
              </a:rPr>
              <a:t>slik hadde noen ment det skulle være… </a:t>
            </a:r>
            <a:r>
              <a:rPr lang="nb-NO" sz="2800" b="1" dirty="0" smtClean="0">
                <a:solidFill>
                  <a:srgbClr val="C00000"/>
                </a:solidFill>
              </a:rPr>
              <a:t>Punktum!</a:t>
            </a:r>
          </a:p>
          <a:p>
            <a:pPr marL="0" indent="0">
              <a:buNone/>
            </a:pPr>
            <a:endParaRPr lang="nb-NO" sz="800" dirty="0" smtClean="0">
              <a:solidFill>
                <a:schemeClr val="accent5">
                  <a:lumMod val="75000"/>
                </a:schemeClr>
              </a:solidFill>
            </a:endParaRPr>
          </a:p>
          <a:p>
            <a:pPr marL="0" indent="0">
              <a:buNone/>
            </a:pPr>
            <a:r>
              <a:rPr lang="nb-NO" sz="2800" b="1" dirty="0" smtClean="0">
                <a:solidFill>
                  <a:schemeClr val="accent5">
                    <a:lumMod val="75000"/>
                  </a:schemeClr>
                </a:solidFill>
              </a:rPr>
              <a:t>Hvordan </a:t>
            </a:r>
            <a:r>
              <a:rPr lang="nb-NO" sz="2400" b="1" dirty="0" smtClean="0">
                <a:solidFill>
                  <a:schemeClr val="accent5">
                    <a:lumMod val="75000"/>
                  </a:schemeClr>
                </a:solidFill>
              </a:rPr>
              <a:t>dette var besluttet kom det aldri noe godt svar på!</a:t>
            </a:r>
            <a:endParaRPr lang="nb-NO" sz="2400" b="1" dirty="0">
              <a:solidFill>
                <a:schemeClr val="accent5">
                  <a:lumMod val="75000"/>
                </a:schemeClr>
              </a:solidFill>
            </a:endParaRPr>
          </a:p>
        </p:txBody>
      </p:sp>
    </p:spTree>
    <p:extLst>
      <p:ext uri="{BB962C8B-B14F-4D97-AF65-F5344CB8AC3E}">
        <p14:creationId xmlns:p14="http://schemas.microsoft.com/office/powerpoint/2010/main" val="4139612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8" y="879764"/>
            <a:ext cx="11533909" cy="689263"/>
          </a:xfrm>
        </p:spPr>
        <p:txBody>
          <a:bodyPr>
            <a:normAutofit/>
          </a:bodyPr>
          <a:lstStyle/>
          <a:p>
            <a:r>
              <a:rPr lang="nb-NO" b="1" i="1" dirty="0" smtClean="0">
                <a:solidFill>
                  <a:schemeClr val="accent5">
                    <a:lumMod val="75000"/>
                  </a:schemeClr>
                </a:solidFill>
              </a:rPr>
              <a:t>Kontakt </a:t>
            </a:r>
            <a:r>
              <a:rPr lang="nb-NO" b="1" i="1" dirty="0">
                <a:solidFill>
                  <a:schemeClr val="accent5">
                    <a:lumMod val="75000"/>
                  </a:schemeClr>
                </a:solidFill>
              </a:rPr>
              <a:t>med </a:t>
            </a:r>
            <a:r>
              <a:rPr lang="nb-NO" b="1" dirty="0">
                <a:solidFill>
                  <a:srgbClr val="002060"/>
                </a:solidFill>
              </a:rPr>
              <a:t>Norges </a:t>
            </a:r>
            <a:r>
              <a:rPr lang="nb-NO" b="1" dirty="0" smtClean="0">
                <a:solidFill>
                  <a:srgbClr val="002060"/>
                </a:solidFill>
              </a:rPr>
              <a:t>Hytteforbund</a:t>
            </a:r>
            <a:endParaRPr lang="nb-NO" dirty="0"/>
          </a:p>
        </p:txBody>
      </p:sp>
      <p:sp>
        <p:nvSpPr>
          <p:cNvPr id="3" name="Content Placeholder 2"/>
          <p:cNvSpPr>
            <a:spLocks noGrp="1"/>
          </p:cNvSpPr>
          <p:nvPr>
            <p:ph idx="1"/>
          </p:nvPr>
        </p:nvSpPr>
        <p:spPr>
          <a:xfrm>
            <a:off x="552641" y="1911207"/>
            <a:ext cx="9707418" cy="3284247"/>
          </a:xfrm>
        </p:spPr>
        <p:txBody>
          <a:bodyPr>
            <a:normAutofit/>
          </a:bodyPr>
          <a:lstStyle/>
          <a:p>
            <a:pPr marL="0" indent="0">
              <a:buNone/>
            </a:pPr>
            <a:r>
              <a:rPr lang="nb-NO" sz="2000" b="1" dirty="0" smtClean="0">
                <a:solidFill>
                  <a:srgbClr val="C00000"/>
                </a:solidFill>
              </a:rPr>
              <a:t>Konklusjonen </a:t>
            </a:r>
            <a:r>
              <a:rPr lang="nb-NO" sz="2000" b="1" dirty="0">
                <a:solidFill>
                  <a:srgbClr val="C00000"/>
                </a:solidFill>
              </a:rPr>
              <a:t>fra hytteforbundet etter </a:t>
            </a:r>
            <a:r>
              <a:rPr lang="nb-NO" sz="2000" b="1" dirty="0" smtClean="0">
                <a:solidFill>
                  <a:srgbClr val="C00000"/>
                </a:solidFill>
              </a:rPr>
              <a:t>en runde om saken:</a:t>
            </a:r>
            <a:r>
              <a:rPr lang="nb-NO" sz="2000" dirty="0" smtClean="0">
                <a:solidFill>
                  <a:srgbClr val="C00000"/>
                </a:solidFill>
              </a:rPr>
              <a:t> </a:t>
            </a:r>
            <a:br>
              <a:rPr lang="nb-NO" sz="2000" dirty="0" smtClean="0">
                <a:solidFill>
                  <a:srgbClr val="C00000"/>
                </a:solidFill>
              </a:rPr>
            </a:br>
            <a:r>
              <a:rPr lang="nb-NO" sz="2000" dirty="0">
                <a:solidFill>
                  <a:srgbClr val="C00000"/>
                </a:solidFill>
              </a:rPr>
              <a:t> </a:t>
            </a:r>
          </a:p>
          <a:p>
            <a:pPr lvl="0"/>
            <a:r>
              <a:rPr lang="nb-NO" sz="2000" b="1" i="1" dirty="0">
                <a:solidFill>
                  <a:srgbClr val="002060"/>
                </a:solidFill>
              </a:rPr>
              <a:t>Undring over hvor lite dokumenter som fantes i saken – på forespørsel </a:t>
            </a:r>
            <a:r>
              <a:rPr lang="nb-NO" sz="2000" b="1" i="1" dirty="0" smtClean="0">
                <a:solidFill>
                  <a:srgbClr val="002060"/>
                </a:solidFill>
              </a:rPr>
              <a:t>til ‘vel-styret</a:t>
            </a:r>
            <a:r>
              <a:rPr lang="nb-NO" sz="2000" b="1" i="1" dirty="0">
                <a:solidFill>
                  <a:srgbClr val="002060"/>
                </a:solidFill>
              </a:rPr>
              <a:t>’ ble opplyst at det </a:t>
            </a:r>
            <a:r>
              <a:rPr lang="nb-NO" sz="2000" b="1" i="1" u="sng" dirty="0">
                <a:solidFill>
                  <a:srgbClr val="002060"/>
                </a:solidFill>
              </a:rPr>
              <a:t>ikke</a:t>
            </a:r>
            <a:r>
              <a:rPr lang="nb-NO" sz="2000" b="1" i="1" dirty="0">
                <a:solidFill>
                  <a:srgbClr val="002060"/>
                </a:solidFill>
              </a:rPr>
              <a:t> var noen dokumenter.</a:t>
            </a:r>
          </a:p>
          <a:p>
            <a:pPr lvl="0"/>
            <a:r>
              <a:rPr lang="nb-NO" sz="2000" b="1" i="1" dirty="0" smtClean="0">
                <a:solidFill>
                  <a:srgbClr val="002060"/>
                </a:solidFill>
              </a:rPr>
              <a:t>Det </a:t>
            </a:r>
            <a:r>
              <a:rPr lang="nb-NO" sz="2000" b="1" i="1" dirty="0">
                <a:solidFill>
                  <a:srgbClr val="002060"/>
                </a:solidFill>
              </a:rPr>
              <a:t>er lite og ingenting i </a:t>
            </a:r>
            <a:r>
              <a:rPr lang="nb-NO" sz="2000" b="1" i="1" dirty="0" smtClean="0">
                <a:solidFill>
                  <a:srgbClr val="002060"/>
                </a:solidFill>
              </a:rPr>
              <a:t>våre dokumenter </a:t>
            </a:r>
            <a:r>
              <a:rPr lang="nb-NO" sz="2000" b="1" i="1" dirty="0">
                <a:solidFill>
                  <a:srgbClr val="002060"/>
                </a:solidFill>
              </a:rPr>
              <a:t>(prospekt og festekontrakt) som tilsier at </a:t>
            </a:r>
            <a:r>
              <a:rPr lang="nb-NO" sz="2000" b="1" i="1" dirty="0" smtClean="0">
                <a:solidFill>
                  <a:srgbClr val="002060"/>
                </a:solidFill>
              </a:rPr>
              <a:t>«fallhyttene» </a:t>
            </a:r>
            <a:r>
              <a:rPr lang="nb-NO" sz="2000" b="1" i="1" dirty="0">
                <a:solidFill>
                  <a:srgbClr val="002060"/>
                </a:solidFill>
              </a:rPr>
              <a:t>har ansvar for </a:t>
            </a:r>
            <a:r>
              <a:rPr lang="nb-NO" sz="2000" b="1" i="1" dirty="0" smtClean="0">
                <a:solidFill>
                  <a:srgbClr val="002060"/>
                </a:solidFill>
              </a:rPr>
              <a:t>«pumpehyttene» </a:t>
            </a:r>
            <a:r>
              <a:rPr lang="nb-NO" sz="2000" b="1" i="1" dirty="0">
                <a:solidFill>
                  <a:srgbClr val="002060"/>
                </a:solidFill>
              </a:rPr>
              <a:t>sine kloakkpumper.</a:t>
            </a:r>
          </a:p>
          <a:p>
            <a:pPr lvl="0"/>
            <a:r>
              <a:rPr lang="nb-NO" sz="2000" b="1" i="1" dirty="0">
                <a:solidFill>
                  <a:srgbClr val="002060"/>
                </a:solidFill>
              </a:rPr>
              <a:t>Hytteforbundet sluttet på denne bakgrunn: «</a:t>
            </a:r>
            <a:r>
              <a:rPr lang="nb-NO" sz="2000" b="1" i="1" u="sng" dirty="0">
                <a:solidFill>
                  <a:srgbClr val="002060"/>
                </a:solidFill>
              </a:rPr>
              <a:t>De som har behov for pumpene får selv ta ansvar og risiko for disse</a:t>
            </a:r>
            <a:r>
              <a:rPr lang="nb-NO" sz="2000" b="1" i="1" dirty="0">
                <a:solidFill>
                  <a:srgbClr val="002060"/>
                </a:solidFill>
              </a:rPr>
              <a:t>».</a:t>
            </a:r>
          </a:p>
          <a:p>
            <a:endParaRPr lang="nb-NO" dirty="0"/>
          </a:p>
        </p:txBody>
      </p:sp>
      <p:sp>
        <p:nvSpPr>
          <p:cNvPr id="4" name="TextBox 3"/>
          <p:cNvSpPr txBox="1"/>
          <p:nvPr/>
        </p:nvSpPr>
        <p:spPr>
          <a:xfrm>
            <a:off x="228146" y="5183691"/>
            <a:ext cx="10031913" cy="707886"/>
          </a:xfrm>
          <a:prstGeom prst="rect">
            <a:avLst/>
          </a:prstGeom>
          <a:noFill/>
        </p:spPr>
        <p:txBody>
          <a:bodyPr wrap="none" rtlCol="0">
            <a:spAutoFit/>
          </a:bodyPr>
          <a:lstStyle/>
          <a:p>
            <a:pPr algn="ctr"/>
            <a:r>
              <a:rPr lang="nb-NO" sz="2000" b="1" dirty="0" smtClean="0">
                <a:solidFill>
                  <a:schemeClr val="accent5">
                    <a:lumMod val="50000"/>
                  </a:schemeClr>
                </a:solidFill>
              </a:rPr>
              <a:t>Selv om det finnes flere dokumenter enn ‘Vel-lederen’ sa den gangen, har en så </a:t>
            </a:r>
          </a:p>
          <a:p>
            <a:pPr algn="ctr"/>
            <a:r>
              <a:rPr lang="nb-NO" sz="2000" b="1" dirty="0" smtClean="0">
                <a:solidFill>
                  <a:schemeClr val="accent5">
                    <a:lumMod val="50000"/>
                  </a:schemeClr>
                </a:solidFill>
              </a:rPr>
              <a:t>langt ikke funnet noe som direkte knytter «fallhyttene» til </a:t>
            </a:r>
            <a:r>
              <a:rPr lang="nb-NO" sz="2000" b="1" u="sng" dirty="0" smtClean="0">
                <a:solidFill>
                  <a:schemeClr val="accent5">
                    <a:lumMod val="50000"/>
                  </a:schemeClr>
                </a:solidFill>
              </a:rPr>
              <a:t>ansvar for pumpene</a:t>
            </a:r>
            <a:r>
              <a:rPr lang="nb-NO" sz="2000" b="1" dirty="0" smtClean="0">
                <a:solidFill>
                  <a:schemeClr val="accent5">
                    <a:lumMod val="50000"/>
                  </a:schemeClr>
                </a:solidFill>
              </a:rPr>
              <a:t>!  </a:t>
            </a:r>
            <a:endParaRPr lang="nb-NO" sz="2000" b="1" dirty="0">
              <a:solidFill>
                <a:schemeClr val="accent5">
                  <a:lumMod val="50000"/>
                </a:schemeClr>
              </a:solidFill>
            </a:endParaRPr>
          </a:p>
        </p:txBody>
      </p:sp>
    </p:spTree>
    <p:extLst>
      <p:ext uri="{BB962C8B-B14F-4D97-AF65-F5344CB8AC3E}">
        <p14:creationId xmlns:p14="http://schemas.microsoft.com/office/powerpoint/2010/main" val="2762370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75854"/>
            <a:ext cx="8830348" cy="1320800"/>
          </a:xfrm>
        </p:spPr>
        <p:txBody>
          <a:bodyPr>
            <a:normAutofit fontScale="90000"/>
          </a:bodyPr>
          <a:lstStyle/>
          <a:p>
            <a:r>
              <a:rPr lang="nb-NO" dirty="0" smtClean="0">
                <a:solidFill>
                  <a:schemeClr val="accent5">
                    <a:lumMod val="75000"/>
                  </a:schemeClr>
                </a:solidFill>
              </a:rPr>
              <a:t>Under sterk tvil - </a:t>
            </a:r>
            <a:br>
              <a:rPr lang="nb-NO" dirty="0" smtClean="0">
                <a:solidFill>
                  <a:schemeClr val="accent5">
                    <a:lumMod val="75000"/>
                  </a:schemeClr>
                </a:solidFill>
              </a:rPr>
            </a:br>
            <a:r>
              <a:rPr lang="nb-NO" dirty="0">
                <a:solidFill>
                  <a:schemeClr val="accent5">
                    <a:lumMod val="75000"/>
                  </a:schemeClr>
                </a:solidFill>
              </a:rPr>
              <a:t> </a:t>
            </a:r>
            <a:r>
              <a:rPr lang="nb-NO" dirty="0" smtClean="0">
                <a:solidFill>
                  <a:schemeClr val="accent5">
                    <a:lumMod val="75000"/>
                  </a:schemeClr>
                </a:solidFill>
              </a:rPr>
              <a:t>                </a:t>
            </a:r>
            <a:r>
              <a:rPr lang="nb-NO" dirty="0" smtClean="0">
                <a:solidFill>
                  <a:srgbClr val="C00000"/>
                </a:solidFill>
              </a:rPr>
              <a:t>betalte vi til </a:t>
            </a:r>
            <a:r>
              <a:rPr lang="nb-NO" dirty="0">
                <a:solidFill>
                  <a:srgbClr val="C00000"/>
                </a:solidFill>
              </a:rPr>
              <a:t>slutt på </a:t>
            </a:r>
            <a:r>
              <a:rPr lang="nb-NO" dirty="0" smtClean="0">
                <a:solidFill>
                  <a:srgbClr val="C00000"/>
                </a:solidFill>
              </a:rPr>
              <a:t>betingelse av:</a:t>
            </a:r>
            <a:r>
              <a:rPr lang="nb-NO" dirty="0">
                <a:solidFill>
                  <a:srgbClr val="C00000"/>
                </a:solidFill>
              </a:rPr>
              <a:t/>
            </a:r>
            <a:br>
              <a:rPr lang="nb-NO" dirty="0">
                <a:solidFill>
                  <a:srgbClr val="C00000"/>
                </a:solidFill>
              </a:rPr>
            </a:br>
            <a:endParaRPr lang="nb-NO" dirty="0">
              <a:solidFill>
                <a:srgbClr val="C00000"/>
              </a:solidFill>
            </a:endParaRPr>
          </a:p>
        </p:txBody>
      </p:sp>
      <p:sp>
        <p:nvSpPr>
          <p:cNvPr id="3" name="Content Placeholder 2"/>
          <p:cNvSpPr>
            <a:spLocks noGrp="1"/>
          </p:cNvSpPr>
          <p:nvPr>
            <p:ph idx="1"/>
          </p:nvPr>
        </p:nvSpPr>
        <p:spPr>
          <a:xfrm>
            <a:off x="677334" y="2512291"/>
            <a:ext cx="8596668" cy="3389746"/>
          </a:xfrm>
        </p:spPr>
        <p:txBody>
          <a:bodyPr>
            <a:normAutofit/>
          </a:bodyPr>
          <a:lstStyle/>
          <a:p>
            <a:pPr lvl="1"/>
            <a:r>
              <a:rPr lang="nb-NO" sz="2400" b="1" dirty="0" smtClean="0">
                <a:solidFill>
                  <a:srgbClr val="002060"/>
                </a:solidFill>
              </a:rPr>
              <a:t>at </a:t>
            </a:r>
            <a:r>
              <a:rPr lang="nb-NO" sz="2400" b="1" dirty="0">
                <a:solidFill>
                  <a:srgbClr val="002060"/>
                </a:solidFill>
              </a:rPr>
              <a:t>det ble ryddet opp i </a:t>
            </a:r>
            <a:r>
              <a:rPr lang="nb-NO" sz="2400" b="1" dirty="0" smtClean="0">
                <a:solidFill>
                  <a:srgbClr val="002060"/>
                </a:solidFill>
              </a:rPr>
              <a:t>dette… </a:t>
            </a:r>
          </a:p>
          <a:p>
            <a:pPr lvl="1"/>
            <a:r>
              <a:rPr lang="nb-NO" sz="2400" b="1" dirty="0" smtClean="0">
                <a:solidFill>
                  <a:srgbClr val="002060"/>
                </a:solidFill>
              </a:rPr>
              <a:t>…med </a:t>
            </a:r>
            <a:r>
              <a:rPr lang="nb-NO" sz="2400" b="1" dirty="0">
                <a:solidFill>
                  <a:srgbClr val="002060"/>
                </a:solidFill>
              </a:rPr>
              <a:t>sameieloven </a:t>
            </a:r>
            <a:r>
              <a:rPr lang="nb-NO" sz="2400" b="1" dirty="0" smtClean="0">
                <a:solidFill>
                  <a:srgbClr val="002060"/>
                </a:solidFill>
              </a:rPr>
              <a:t>som utgangspunkt!</a:t>
            </a:r>
            <a:br>
              <a:rPr lang="nb-NO" sz="2400" b="1" dirty="0" smtClean="0">
                <a:solidFill>
                  <a:srgbClr val="002060"/>
                </a:solidFill>
              </a:rPr>
            </a:br>
            <a:endParaRPr lang="nb-NO" sz="2400" b="1" dirty="0">
              <a:solidFill>
                <a:srgbClr val="002060"/>
              </a:solidFill>
            </a:endParaRPr>
          </a:p>
          <a:p>
            <a:pPr marL="457200" lvl="1" indent="0">
              <a:buNone/>
            </a:pPr>
            <a:r>
              <a:rPr lang="nb-NO" sz="2400" b="1" i="1" dirty="0">
                <a:solidFill>
                  <a:srgbClr val="C00000"/>
                </a:solidFill>
              </a:rPr>
              <a:t>Så aldri noe til </a:t>
            </a:r>
            <a:r>
              <a:rPr lang="nb-NO" sz="2400" b="1" i="1" dirty="0" smtClean="0">
                <a:solidFill>
                  <a:srgbClr val="C00000"/>
                </a:solidFill>
              </a:rPr>
              <a:t>oppryddingen… før </a:t>
            </a:r>
            <a:r>
              <a:rPr lang="nb-NO" sz="2400" b="1" i="1" dirty="0">
                <a:solidFill>
                  <a:srgbClr val="C00000"/>
                </a:solidFill>
              </a:rPr>
              <a:t>nå… men sliter fortsatt med å få på plass lovens standardordning</a:t>
            </a:r>
            <a:r>
              <a:rPr lang="nb-NO" sz="2400" b="1" i="1" dirty="0" smtClean="0">
                <a:solidFill>
                  <a:srgbClr val="C00000"/>
                </a:solidFill>
              </a:rPr>
              <a:t>.</a:t>
            </a:r>
          </a:p>
          <a:p>
            <a:pPr marL="457200" lvl="1" indent="0">
              <a:buNone/>
            </a:pPr>
            <a:endParaRPr lang="nb-NO" sz="2400" b="1" i="1" dirty="0">
              <a:solidFill>
                <a:srgbClr val="C00000"/>
              </a:solidFill>
            </a:endParaRPr>
          </a:p>
        </p:txBody>
      </p:sp>
    </p:spTree>
    <p:extLst>
      <p:ext uri="{BB962C8B-B14F-4D97-AF65-F5344CB8AC3E}">
        <p14:creationId xmlns:p14="http://schemas.microsoft.com/office/powerpoint/2010/main" val="177911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980" y="1785460"/>
            <a:ext cx="8716047" cy="2350653"/>
          </a:xfrm>
        </p:spPr>
        <p:txBody>
          <a:bodyPr>
            <a:normAutofit fontScale="90000"/>
          </a:bodyPr>
          <a:lstStyle/>
          <a:p>
            <a:r>
              <a:rPr lang="nn-NO" sz="2200" b="1" i="1" dirty="0" smtClean="0">
                <a:solidFill>
                  <a:srgbClr val="002060"/>
                </a:solidFill>
              </a:rPr>
              <a:t>Eigedomsskattar, avgifter, trygdekostnader og liknande faste eller naudsynlege utgifter på tingen ber sameigarane seg imellom etter som dei har part til. Det same gjeld andre vanlege utgifter og ytingar så langt alle eigarane kan få etter måten like stort gagn av dei. Kostnader utanom dette vert utlikna på eigarane etter nytta.</a:t>
            </a:r>
            <a:br>
              <a:rPr lang="nn-NO" sz="2200" b="1" i="1" dirty="0" smtClean="0">
                <a:solidFill>
                  <a:srgbClr val="002060"/>
                </a:solidFill>
              </a:rPr>
            </a:br>
            <a:r>
              <a:rPr lang="nn-NO" sz="2200" b="1" i="1" dirty="0" smtClean="0">
                <a:solidFill>
                  <a:srgbClr val="002060"/>
                </a:solidFill>
              </a:rPr>
              <a:t/>
            </a:r>
            <a:br>
              <a:rPr lang="nn-NO" sz="2200" b="1" i="1" dirty="0" smtClean="0">
                <a:solidFill>
                  <a:srgbClr val="002060"/>
                </a:solidFill>
              </a:rPr>
            </a:br>
            <a:r>
              <a:rPr lang="nn-NO" sz="2200" b="1" i="1" dirty="0" smtClean="0">
                <a:solidFill>
                  <a:srgbClr val="002060"/>
                </a:solidFill>
              </a:rPr>
              <a:t>Sams inntekt skal delast mellom eigarane etter som dei har part til.</a:t>
            </a:r>
            <a:r>
              <a:rPr lang="nn-NO" sz="2200" b="1" i="1" dirty="0" smtClean="0">
                <a:solidFill>
                  <a:schemeClr val="tx1"/>
                </a:solidFill>
              </a:rPr>
              <a:t/>
            </a:r>
            <a:br>
              <a:rPr lang="nn-NO" sz="2200" b="1" i="1" dirty="0" smtClean="0">
                <a:solidFill>
                  <a:schemeClr val="tx1"/>
                </a:solidFill>
              </a:rPr>
            </a:br>
            <a:endParaRPr lang="nb-NO" sz="2200" b="1" i="1" dirty="0">
              <a:solidFill>
                <a:schemeClr val="tx1"/>
              </a:solidFill>
            </a:endParaRPr>
          </a:p>
        </p:txBody>
      </p:sp>
      <p:sp>
        <p:nvSpPr>
          <p:cNvPr id="3" name="Text Placeholder 2"/>
          <p:cNvSpPr>
            <a:spLocks noGrp="1"/>
          </p:cNvSpPr>
          <p:nvPr>
            <p:ph type="body" idx="1"/>
          </p:nvPr>
        </p:nvSpPr>
        <p:spPr>
          <a:xfrm>
            <a:off x="1038359" y="5447146"/>
            <a:ext cx="8596668" cy="808182"/>
          </a:xfrm>
        </p:spPr>
        <p:txBody>
          <a:bodyPr>
            <a:normAutofit/>
          </a:bodyPr>
          <a:lstStyle/>
          <a:p>
            <a:r>
              <a:rPr lang="nb-NO" sz="3600" b="1" dirty="0" smtClean="0">
                <a:solidFill>
                  <a:schemeClr val="accent5">
                    <a:lumMod val="75000"/>
                  </a:schemeClr>
                </a:solidFill>
              </a:rPr>
              <a:t>Hvorfor blir dette så vanskelig?</a:t>
            </a:r>
            <a:endParaRPr lang="nb-NO" sz="3600" b="1" dirty="0">
              <a:solidFill>
                <a:schemeClr val="accent5">
                  <a:lumMod val="75000"/>
                </a:schemeClr>
              </a:solidFill>
            </a:endParaRPr>
          </a:p>
        </p:txBody>
      </p:sp>
      <p:sp>
        <p:nvSpPr>
          <p:cNvPr id="5" name="Rectangle 1"/>
          <p:cNvSpPr>
            <a:spLocks noChangeArrowheads="1"/>
          </p:cNvSpPr>
          <p:nvPr/>
        </p:nvSpPr>
        <p:spPr bwMode="auto">
          <a:xfrm>
            <a:off x="311562" y="4376131"/>
            <a:ext cx="987153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kumimoji="0" lang="nb-NO" altLang="nb-NO" sz="1600" b="1" i="1" u="none" strike="noStrike" cap="none" normalizeH="0" baseline="0" dirty="0" smtClean="0">
                <a:ln>
                  <a:noFill/>
                </a:ln>
                <a:solidFill>
                  <a:srgbClr val="C00000"/>
                </a:solidFill>
                <a:effectLst/>
                <a:latin typeface="Arial" panose="020B0604020202020204" pitchFamily="34" charset="0"/>
                <a:ea typeface="Calibri" panose="020F0502020204030204" pitchFamily="34" charset="0"/>
              </a:rPr>
              <a:t>Riktignok er det avtalefrihet i sameieloven. I vårt tilfelle blir det likevel de som vil</a:t>
            </a:r>
            <a:r>
              <a:rPr kumimoji="0" lang="nb-NO" altLang="nb-NO" sz="1600" b="1" i="1" u="none" strike="noStrike" cap="none" normalizeH="0" dirty="0" smtClean="0">
                <a:ln>
                  <a:noFill/>
                </a:ln>
                <a:solidFill>
                  <a:srgbClr val="C00000"/>
                </a:solidFill>
                <a:effectLst/>
                <a:latin typeface="Arial" panose="020B0604020202020204" pitchFamily="34" charset="0"/>
                <a:ea typeface="Calibri" panose="020F0502020204030204" pitchFamily="34" charset="0"/>
              </a:rPr>
              <a:t> </a:t>
            </a:r>
            <a:r>
              <a:rPr kumimoji="0" lang="nb-NO" altLang="nb-NO" sz="1600" b="1" i="1" u="none" strike="noStrike" cap="none" normalizeH="0" baseline="0" dirty="0" smtClean="0">
                <a:ln>
                  <a:noFill/>
                </a:ln>
                <a:solidFill>
                  <a:srgbClr val="C00000"/>
                </a:solidFill>
                <a:effectLst/>
                <a:latin typeface="Arial" panose="020B0604020202020204" pitchFamily="34" charset="0"/>
                <a:ea typeface="Calibri" panose="020F0502020204030204" pitchFamily="34" charset="0"/>
              </a:rPr>
              <a:t>likedele utgiftene til pumpesystemene som må bevise at det har vært inngått en avtale om likedeling. I mangel på slik avtale faller man tilbake på lovens ordning, at kostnadene skal fordeles etter nytten.</a:t>
            </a:r>
            <a:r>
              <a:rPr kumimoji="0" lang="nb-NO" altLang="nb-NO"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 </a:t>
            </a:r>
            <a:endParaRPr kumimoji="0" lang="nb-NO" altLang="nb-NO" sz="1600" b="0" i="0" u="none" strike="noStrike" cap="none" normalizeH="0" baseline="0" dirty="0" smtClean="0">
              <a:ln>
                <a:noFill/>
              </a:ln>
              <a:solidFill>
                <a:schemeClr val="tx1"/>
              </a:solidFill>
              <a:effectLst/>
              <a:latin typeface="Arial" panose="020B0604020202020204" pitchFamily="34" charset="0"/>
            </a:endParaRPr>
          </a:p>
        </p:txBody>
      </p:sp>
      <p:sp>
        <p:nvSpPr>
          <p:cNvPr id="6" name="TextBox 5"/>
          <p:cNvSpPr txBox="1"/>
          <p:nvPr/>
        </p:nvSpPr>
        <p:spPr>
          <a:xfrm>
            <a:off x="638427" y="819105"/>
            <a:ext cx="4447309" cy="646331"/>
          </a:xfrm>
          <a:prstGeom prst="rect">
            <a:avLst/>
          </a:prstGeom>
          <a:noFill/>
        </p:spPr>
        <p:txBody>
          <a:bodyPr wrap="square" rtlCol="0">
            <a:spAutoFit/>
          </a:bodyPr>
          <a:lstStyle/>
          <a:p>
            <a:r>
              <a:rPr lang="nb-NO" sz="3600" dirty="0">
                <a:solidFill>
                  <a:schemeClr val="accent5">
                    <a:lumMod val="75000"/>
                  </a:schemeClr>
                </a:solidFill>
              </a:rPr>
              <a:t>Sameielovens §9:</a:t>
            </a:r>
            <a:endParaRPr lang="nb-NO" sz="3600" dirty="0"/>
          </a:p>
        </p:txBody>
      </p:sp>
    </p:spTree>
    <p:extLst>
      <p:ext uri="{BB962C8B-B14F-4D97-AF65-F5344CB8AC3E}">
        <p14:creationId xmlns:p14="http://schemas.microsoft.com/office/powerpoint/2010/main" val="3753634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61818"/>
            <a:ext cx="8965430" cy="1320800"/>
          </a:xfrm>
        </p:spPr>
        <p:txBody>
          <a:bodyPr>
            <a:normAutofit/>
          </a:bodyPr>
          <a:lstStyle/>
          <a:p>
            <a:r>
              <a:rPr lang="nb-NO" b="1" dirty="0" smtClean="0">
                <a:solidFill>
                  <a:schemeClr val="accent5">
                    <a:lumMod val="75000"/>
                  </a:schemeClr>
                </a:solidFill>
              </a:rPr>
              <a:t>Andre spørsmål …</a:t>
            </a:r>
            <a:r>
              <a:rPr lang="nb-NO" b="1" dirty="0" smtClean="0">
                <a:solidFill>
                  <a:srgbClr val="C00000"/>
                </a:solidFill>
              </a:rPr>
              <a:t/>
            </a:r>
            <a:br>
              <a:rPr lang="nb-NO" b="1" dirty="0" smtClean="0">
                <a:solidFill>
                  <a:srgbClr val="C00000"/>
                </a:solidFill>
              </a:rPr>
            </a:br>
            <a:r>
              <a:rPr lang="nb-NO" b="1" dirty="0" smtClean="0">
                <a:solidFill>
                  <a:srgbClr val="C00000"/>
                </a:solidFill>
              </a:rPr>
              <a:t>     </a:t>
            </a:r>
            <a:r>
              <a:rPr lang="nb-NO" sz="2700" i="1" dirty="0" smtClean="0">
                <a:solidFill>
                  <a:srgbClr val="C00000"/>
                </a:solidFill>
              </a:rPr>
              <a:t>som </a:t>
            </a:r>
            <a:r>
              <a:rPr lang="nb-NO" sz="2700" i="1" dirty="0">
                <a:solidFill>
                  <a:srgbClr val="C00000"/>
                </a:solidFill>
              </a:rPr>
              <a:t>etter </a:t>
            </a:r>
            <a:r>
              <a:rPr lang="nb-NO" sz="2700" i="1" dirty="0" smtClean="0">
                <a:solidFill>
                  <a:srgbClr val="C00000"/>
                </a:solidFill>
              </a:rPr>
              <a:t>hvert ble relevante …</a:t>
            </a:r>
            <a:endParaRPr lang="nb-NO" sz="2700" i="1" dirty="0">
              <a:solidFill>
                <a:srgbClr val="C00000"/>
              </a:solidFill>
            </a:endParaRPr>
          </a:p>
        </p:txBody>
      </p:sp>
      <p:sp>
        <p:nvSpPr>
          <p:cNvPr id="4" name="Content Placeholder 3"/>
          <p:cNvSpPr>
            <a:spLocks noGrp="1"/>
          </p:cNvSpPr>
          <p:nvPr>
            <p:ph sz="half" idx="2"/>
          </p:nvPr>
        </p:nvSpPr>
        <p:spPr>
          <a:xfrm>
            <a:off x="677334" y="2176136"/>
            <a:ext cx="8113375" cy="3304117"/>
          </a:xfrm>
        </p:spPr>
        <p:txBody>
          <a:bodyPr>
            <a:normAutofit fontScale="92500" lnSpcReduction="20000"/>
          </a:bodyPr>
          <a:lstStyle/>
          <a:p>
            <a:r>
              <a:rPr lang="nb-NO" sz="2200" b="1" dirty="0" smtClean="0">
                <a:solidFill>
                  <a:srgbClr val="002060"/>
                </a:solidFill>
              </a:rPr>
              <a:t>Hvorfor ble slamavskilleren liggende der den ligger?</a:t>
            </a:r>
            <a:br>
              <a:rPr lang="nb-NO" sz="2200" b="1" dirty="0" smtClean="0">
                <a:solidFill>
                  <a:srgbClr val="002060"/>
                </a:solidFill>
              </a:rPr>
            </a:br>
            <a:endParaRPr lang="nb-NO" sz="2200" b="1" dirty="0" smtClean="0">
              <a:solidFill>
                <a:srgbClr val="002060"/>
              </a:solidFill>
            </a:endParaRPr>
          </a:p>
          <a:p>
            <a:r>
              <a:rPr lang="nb-NO" sz="2200" b="1" dirty="0" smtClean="0">
                <a:solidFill>
                  <a:srgbClr val="002060"/>
                </a:solidFill>
              </a:rPr>
              <a:t>Hvorfor skal 24 av 36 hytter måtte bruke pumper, hvis en kunne klart seg med færre ved å legge slamavskilleren i motsatt ende av feltet?</a:t>
            </a:r>
            <a:br>
              <a:rPr lang="nb-NO" sz="2200" b="1" dirty="0" smtClean="0">
                <a:solidFill>
                  <a:srgbClr val="002060"/>
                </a:solidFill>
              </a:rPr>
            </a:br>
            <a:endParaRPr lang="nb-NO" sz="2200" b="1" dirty="0" smtClean="0">
              <a:solidFill>
                <a:srgbClr val="002060"/>
              </a:solidFill>
            </a:endParaRPr>
          </a:p>
          <a:p>
            <a:r>
              <a:rPr lang="nb-NO" sz="2400" b="1" dirty="0" smtClean="0">
                <a:solidFill>
                  <a:srgbClr val="002060"/>
                </a:solidFill>
              </a:rPr>
              <a:t>Hvorfor er det så viktig at også de uten behov for pumpene betaler for pumpeservicen?</a:t>
            </a:r>
          </a:p>
          <a:p>
            <a:pPr marL="0" indent="0">
              <a:buNone/>
            </a:pPr>
            <a:r>
              <a:rPr lang="nb-NO" dirty="0" smtClean="0">
                <a:solidFill>
                  <a:srgbClr val="002060"/>
                </a:solidFill>
              </a:rPr>
              <a:t/>
            </a:r>
            <a:br>
              <a:rPr lang="nb-NO" dirty="0" smtClean="0">
                <a:solidFill>
                  <a:srgbClr val="002060"/>
                </a:solidFill>
              </a:rPr>
            </a:br>
            <a:endParaRPr lang="nb-NO" dirty="0" smtClean="0">
              <a:solidFill>
                <a:srgbClr val="002060"/>
              </a:solidFill>
            </a:endParaRPr>
          </a:p>
          <a:p>
            <a:pPr marL="0" indent="0">
              <a:buNone/>
            </a:pPr>
            <a:r>
              <a:rPr lang="nb-NO" b="1" dirty="0" smtClean="0">
                <a:solidFill>
                  <a:schemeClr val="accent5">
                    <a:lumMod val="50000"/>
                  </a:schemeClr>
                </a:solidFill>
              </a:rPr>
              <a:t>…de to første er til dels besvarte nå i disse dager. </a:t>
            </a:r>
            <a:endParaRPr lang="nb-NO" b="1" dirty="0">
              <a:solidFill>
                <a:schemeClr val="accent5">
                  <a:lumMod val="50000"/>
                </a:schemeClr>
              </a:solidFill>
            </a:endParaRPr>
          </a:p>
        </p:txBody>
      </p:sp>
    </p:spTree>
    <p:extLst>
      <p:ext uri="{BB962C8B-B14F-4D97-AF65-F5344CB8AC3E}">
        <p14:creationId xmlns:p14="http://schemas.microsoft.com/office/powerpoint/2010/main" val="1095008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40772"/>
            <a:ext cx="8596668" cy="803564"/>
          </a:xfrm>
        </p:spPr>
        <p:txBody>
          <a:bodyPr/>
          <a:lstStyle/>
          <a:p>
            <a:r>
              <a:rPr lang="nb-NO" b="1" dirty="0" smtClean="0">
                <a:solidFill>
                  <a:schemeClr val="accent5">
                    <a:lumMod val="50000"/>
                  </a:schemeClr>
                </a:solidFill>
              </a:rPr>
              <a:t>Slik var det tenkt….</a:t>
            </a:r>
            <a:endParaRPr lang="nb-NO" b="1" dirty="0">
              <a:solidFill>
                <a:schemeClr val="accent5">
                  <a:lumMod val="50000"/>
                </a:schemeClr>
              </a:solidFill>
            </a:endParaRPr>
          </a:p>
        </p:txBody>
      </p:sp>
      <p:pic>
        <p:nvPicPr>
          <p:cNvPr id="4" name="Content Placeholder 3"/>
          <p:cNvPicPr>
            <a:picLocks noGrp="1" noChangeAspect="1"/>
          </p:cNvPicPr>
          <p:nvPr>
            <p:ph idx="1"/>
          </p:nvPr>
        </p:nvPicPr>
        <p:blipFill>
          <a:blip r:embed="rId2"/>
          <a:stretch>
            <a:fillRect/>
          </a:stretch>
        </p:blipFill>
        <p:spPr>
          <a:xfrm>
            <a:off x="492053" y="1539203"/>
            <a:ext cx="8596312" cy="3452695"/>
          </a:xfrm>
          <a:prstGeom prst="rect">
            <a:avLst/>
          </a:prstGeom>
        </p:spPr>
      </p:pic>
      <p:sp>
        <p:nvSpPr>
          <p:cNvPr id="5" name="TextBox 4"/>
          <p:cNvSpPr txBox="1"/>
          <p:nvPr/>
        </p:nvSpPr>
        <p:spPr>
          <a:xfrm>
            <a:off x="318111" y="5233173"/>
            <a:ext cx="9069339" cy="646331"/>
          </a:xfrm>
          <a:prstGeom prst="rect">
            <a:avLst/>
          </a:prstGeom>
          <a:noFill/>
        </p:spPr>
        <p:txBody>
          <a:bodyPr wrap="square" rtlCol="0">
            <a:spAutoFit/>
          </a:bodyPr>
          <a:lstStyle/>
          <a:p>
            <a:r>
              <a:rPr lang="nb-NO" b="1" i="1" dirty="0" smtClean="0">
                <a:solidFill>
                  <a:srgbClr val="C00000"/>
                </a:solidFill>
              </a:rPr>
              <a:t>…men krav til rensing i Biskopvika fordyret løsningen </a:t>
            </a:r>
            <a:r>
              <a:rPr lang="nb-NO" b="1" i="1" u="sng" dirty="0" smtClean="0">
                <a:solidFill>
                  <a:srgbClr val="C00000"/>
                </a:solidFill>
              </a:rPr>
              <a:t>for gruppe 3</a:t>
            </a:r>
            <a:r>
              <a:rPr lang="nb-NO" b="1" i="1" dirty="0" smtClean="0">
                <a:solidFill>
                  <a:srgbClr val="C00000"/>
                </a:solidFill>
              </a:rPr>
              <a:t>. Det ble derfor besluttet å pumpe avløpet fra Biskopvika fram til slamavskilleren til gruppe 2.</a:t>
            </a:r>
            <a:r>
              <a:rPr lang="nb-NO" b="1" dirty="0" smtClean="0">
                <a:solidFill>
                  <a:srgbClr val="C00000"/>
                </a:solidFill>
              </a:rPr>
              <a:t>   </a:t>
            </a:r>
            <a:endParaRPr lang="nb-NO" b="1" dirty="0">
              <a:solidFill>
                <a:srgbClr val="C00000"/>
              </a:solidFill>
            </a:endParaRPr>
          </a:p>
        </p:txBody>
      </p:sp>
      <p:pic>
        <p:nvPicPr>
          <p:cNvPr id="6" name="Picture 5"/>
          <p:cNvPicPr>
            <a:picLocks noChangeAspect="1"/>
          </p:cNvPicPr>
          <p:nvPr/>
        </p:nvPicPr>
        <p:blipFill>
          <a:blip r:embed="rId3"/>
          <a:stretch>
            <a:fillRect/>
          </a:stretch>
        </p:blipFill>
        <p:spPr>
          <a:xfrm>
            <a:off x="9387450" y="3439391"/>
            <a:ext cx="2804550" cy="1689979"/>
          </a:xfrm>
          <a:prstGeom prst="rect">
            <a:avLst/>
          </a:prstGeom>
          <a:ln w="28575">
            <a:solidFill>
              <a:schemeClr val="accent5">
                <a:lumMod val="50000"/>
              </a:schemeClr>
            </a:solidFill>
          </a:ln>
          <a:effectLst>
            <a:reflection blurRad="6350" stA="50000" endA="300" endPos="55000" dir="5400000" sy="-100000" algn="bl" rotWithShape="0"/>
          </a:effectLst>
        </p:spPr>
      </p:pic>
      <p:sp>
        <p:nvSpPr>
          <p:cNvPr id="8" name="Arc 7"/>
          <p:cNvSpPr/>
          <p:nvPr/>
        </p:nvSpPr>
        <p:spPr>
          <a:xfrm>
            <a:off x="7808032" y="4471842"/>
            <a:ext cx="1579418" cy="305598"/>
          </a:xfrm>
          <a:prstGeom prst="arc">
            <a:avLst>
              <a:gd name="adj1" fmla="val 13320964"/>
              <a:gd name="adj2" fmla="val 0"/>
            </a:avLst>
          </a:prstGeom>
          <a:noFill/>
          <a:ln w="38100">
            <a:solidFill>
              <a:schemeClr val="accent5">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b-NO"/>
          </a:p>
        </p:txBody>
      </p:sp>
      <p:sp>
        <p:nvSpPr>
          <p:cNvPr id="9" name="Rectangle 8"/>
          <p:cNvSpPr/>
          <p:nvPr/>
        </p:nvSpPr>
        <p:spPr>
          <a:xfrm>
            <a:off x="138762" y="6161821"/>
            <a:ext cx="11031465" cy="400110"/>
          </a:xfrm>
          <a:prstGeom prst="rect">
            <a:avLst/>
          </a:prstGeom>
        </p:spPr>
        <p:txBody>
          <a:bodyPr wrap="square">
            <a:spAutoFit/>
          </a:bodyPr>
          <a:lstStyle/>
          <a:p>
            <a:r>
              <a:rPr lang="nb-NO" sz="2000" b="1" dirty="0">
                <a:solidFill>
                  <a:srgbClr val="002060"/>
                </a:solidFill>
                <a:latin typeface="Calibri" panose="020F0502020204030204" pitchFamily="34" charset="0"/>
                <a:ea typeface="Calibri" panose="020F0502020204030204" pitchFamily="34" charset="0"/>
              </a:rPr>
              <a:t>Det er nok ikke </a:t>
            </a:r>
            <a:r>
              <a:rPr lang="nb-NO" sz="2000" b="1" dirty="0" smtClean="0">
                <a:solidFill>
                  <a:srgbClr val="002060"/>
                </a:solidFill>
                <a:latin typeface="Calibri" panose="020F0502020204030204" pitchFamily="34" charset="0"/>
                <a:ea typeface="Calibri" panose="020F0502020204030204" pitchFamily="34" charset="0"/>
              </a:rPr>
              <a:t>like klart </a:t>
            </a:r>
            <a:r>
              <a:rPr lang="nb-NO" sz="2000" b="1" dirty="0">
                <a:solidFill>
                  <a:srgbClr val="002060"/>
                </a:solidFill>
                <a:latin typeface="Calibri" panose="020F0502020204030204" pitchFamily="34" charset="0"/>
                <a:ea typeface="Calibri" panose="020F0502020204030204" pitchFamily="34" charset="0"/>
              </a:rPr>
              <a:t>om det var </a:t>
            </a:r>
            <a:r>
              <a:rPr lang="nb-NO" sz="2000" b="1" dirty="0" smtClean="0">
                <a:solidFill>
                  <a:srgbClr val="002060"/>
                </a:solidFill>
                <a:latin typeface="Calibri" panose="020F0502020204030204" pitchFamily="34" charset="0"/>
                <a:ea typeface="Calibri" panose="020F0502020204030204" pitchFamily="34" charset="0"/>
              </a:rPr>
              <a:t>hyttene i Biskopvika </a:t>
            </a:r>
            <a:r>
              <a:rPr lang="nb-NO" sz="2000" b="1" dirty="0">
                <a:solidFill>
                  <a:srgbClr val="002060"/>
                </a:solidFill>
                <a:latin typeface="Calibri" panose="020F0502020204030204" pitchFamily="34" charset="0"/>
                <a:ea typeface="Calibri" panose="020F0502020204030204" pitchFamily="34" charset="0"/>
              </a:rPr>
              <a:t>eller </a:t>
            </a:r>
            <a:r>
              <a:rPr lang="nb-NO" sz="2000" b="1" dirty="0" smtClean="0">
                <a:solidFill>
                  <a:srgbClr val="002060"/>
                </a:solidFill>
                <a:latin typeface="Calibri" panose="020F0502020204030204" pitchFamily="34" charset="0"/>
                <a:ea typeface="Calibri" panose="020F0502020204030204" pitchFamily="34" charset="0"/>
              </a:rPr>
              <a:t>«fallhyttene» som </a:t>
            </a:r>
            <a:r>
              <a:rPr lang="nb-NO" sz="2000" b="1" dirty="0">
                <a:solidFill>
                  <a:srgbClr val="002060"/>
                </a:solidFill>
                <a:latin typeface="Calibri" panose="020F0502020204030204" pitchFamily="34" charset="0"/>
                <a:ea typeface="Calibri" panose="020F0502020204030204" pitchFamily="34" charset="0"/>
              </a:rPr>
              <a:t>tjente </a:t>
            </a:r>
            <a:r>
              <a:rPr lang="nb-NO" sz="2000" b="1" dirty="0" smtClean="0">
                <a:solidFill>
                  <a:srgbClr val="002060"/>
                </a:solidFill>
                <a:latin typeface="Calibri" panose="020F0502020204030204" pitchFamily="34" charset="0"/>
                <a:ea typeface="Calibri" panose="020F0502020204030204" pitchFamily="34" charset="0"/>
              </a:rPr>
              <a:t>mest på dette!</a:t>
            </a:r>
            <a:endParaRPr lang="nb-NO" sz="2000" b="1" dirty="0">
              <a:solidFill>
                <a:srgbClr val="002060"/>
              </a:solidFill>
            </a:endParaRPr>
          </a:p>
        </p:txBody>
      </p:sp>
    </p:spTree>
    <p:extLst>
      <p:ext uri="{BB962C8B-B14F-4D97-AF65-F5344CB8AC3E}">
        <p14:creationId xmlns:p14="http://schemas.microsoft.com/office/powerpoint/2010/main" val="2021785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0030" y="762771"/>
            <a:ext cx="7766936" cy="1646302"/>
          </a:xfrm>
        </p:spPr>
        <p:txBody>
          <a:bodyPr/>
          <a:lstStyle/>
          <a:p>
            <a:pPr algn="ctr"/>
            <a:r>
              <a:rPr lang="nb-NO" b="1" dirty="0" smtClean="0">
                <a:solidFill>
                  <a:schemeClr val="accent5">
                    <a:lumMod val="75000"/>
                  </a:schemeClr>
                </a:solidFill>
              </a:rPr>
              <a:t>Litt pumpehistorie </a:t>
            </a:r>
            <a:r>
              <a:rPr lang="nb-NO" b="1" dirty="0" smtClean="0">
                <a:solidFill>
                  <a:srgbClr val="C00000"/>
                </a:solidFill>
              </a:rPr>
              <a:t/>
            </a:r>
            <a:br>
              <a:rPr lang="nb-NO" b="1" dirty="0" smtClean="0">
                <a:solidFill>
                  <a:srgbClr val="C00000"/>
                </a:solidFill>
              </a:rPr>
            </a:br>
            <a:r>
              <a:rPr lang="nb-NO" sz="3200" dirty="0" smtClean="0">
                <a:solidFill>
                  <a:srgbClr val="C00000"/>
                </a:solidFill>
              </a:rPr>
              <a:t>slik vi nå har erfart den</a:t>
            </a:r>
            <a:endParaRPr lang="nb-NO" sz="3200" dirty="0">
              <a:solidFill>
                <a:srgbClr val="C00000"/>
              </a:solidFill>
            </a:endParaRPr>
          </a:p>
        </p:txBody>
      </p:sp>
      <p:sp>
        <p:nvSpPr>
          <p:cNvPr id="3" name="Subtitle 2"/>
          <p:cNvSpPr>
            <a:spLocks noGrp="1"/>
          </p:cNvSpPr>
          <p:nvPr>
            <p:ph type="subTitle" idx="1"/>
          </p:nvPr>
        </p:nvSpPr>
        <p:spPr>
          <a:xfrm>
            <a:off x="364066" y="3188386"/>
            <a:ext cx="10484044" cy="895241"/>
          </a:xfrm>
        </p:spPr>
        <p:txBody>
          <a:bodyPr>
            <a:noAutofit/>
          </a:bodyPr>
          <a:lstStyle/>
          <a:p>
            <a:pPr algn="l"/>
            <a:r>
              <a:rPr lang="nb-NO" sz="3600" dirty="0" smtClean="0">
                <a:solidFill>
                  <a:srgbClr val="002060"/>
                </a:solidFill>
              </a:rPr>
              <a:t>Strømregning  -&gt; ny pumpe -&gt; pumpeservice -&gt; ??</a:t>
            </a:r>
            <a:endParaRPr lang="nb-NO" sz="3600" dirty="0">
              <a:solidFill>
                <a:srgbClr val="002060"/>
              </a:solidFill>
            </a:endParaRPr>
          </a:p>
        </p:txBody>
      </p:sp>
      <p:sp>
        <p:nvSpPr>
          <p:cNvPr id="4" name="TextBox 3"/>
          <p:cNvSpPr txBox="1"/>
          <p:nvPr/>
        </p:nvSpPr>
        <p:spPr>
          <a:xfrm>
            <a:off x="902022" y="4644730"/>
            <a:ext cx="7397603" cy="1384995"/>
          </a:xfrm>
          <a:prstGeom prst="rect">
            <a:avLst/>
          </a:prstGeom>
          <a:noFill/>
        </p:spPr>
        <p:txBody>
          <a:bodyPr wrap="none" rtlCol="0">
            <a:spAutoFit/>
          </a:bodyPr>
          <a:lstStyle/>
          <a:p>
            <a:pPr algn="ctr"/>
            <a:r>
              <a:rPr lang="nb-NO" sz="2400" dirty="0" smtClean="0">
                <a:solidFill>
                  <a:srgbClr val="C00000"/>
                </a:solidFill>
              </a:rPr>
              <a:t>Verden er ikke statisk……heller ikke i </a:t>
            </a:r>
            <a:r>
              <a:rPr lang="nb-NO" sz="2400" dirty="0" err="1" smtClean="0">
                <a:solidFill>
                  <a:srgbClr val="C00000"/>
                </a:solidFill>
              </a:rPr>
              <a:t>Furremarka</a:t>
            </a:r>
            <a:r>
              <a:rPr lang="nb-NO" sz="2400" dirty="0" smtClean="0">
                <a:solidFill>
                  <a:srgbClr val="C00000"/>
                </a:solidFill>
              </a:rPr>
              <a:t> ….</a:t>
            </a:r>
            <a:br>
              <a:rPr lang="nb-NO" sz="2400" dirty="0" smtClean="0">
                <a:solidFill>
                  <a:srgbClr val="C00000"/>
                </a:solidFill>
              </a:rPr>
            </a:br>
            <a:endParaRPr lang="nb-NO" sz="2400" dirty="0" smtClean="0">
              <a:solidFill>
                <a:srgbClr val="C00000"/>
              </a:solidFill>
            </a:endParaRPr>
          </a:p>
          <a:p>
            <a:pPr algn="ctr"/>
            <a:r>
              <a:rPr lang="nb-NO" sz="3600" b="1" dirty="0" smtClean="0">
                <a:solidFill>
                  <a:schemeClr val="accent5">
                    <a:lumMod val="75000"/>
                  </a:schemeClr>
                </a:solidFill>
              </a:rPr>
              <a:t>Forutsetninger endres!</a:t>
            </a:r>
            <a:r>
              <a:rPr lang="nb-NO" sz="2800" b="1" dirty="0" smtClean="0">
                <a:solidFill>
                  <a:schemeClr val="accent5">
                    <a:lumMod val="75000"/>
                  </a:schemeClr>
                </a:solidFill>
              </a:rPr>
              <a:t> </a:t>
            </a:r>
            <a:endParaRPr lang="nb-NO" sz="2800" b="1" dirty="0">
              <a:solidFill>
                <a:schemeClr val="accent5">
                  <a:lumMod val="75000"/>
                </a:schemeClr>
              </a:solidFill>
            </a:endParaRPr>
          </a:p>
        </p:txBody>
      </p:sp>
    </p:spTree>
    <p:extLst>
      <p:ext uri="{BB962C8B-B14F-4D97-AF65-F5344CB8AC3E}">
        <p14:creationId xmlns:p14="http://schemas.microsoft.com/office/powerpoint/2010/main" val="1056667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3245</TotalTime>
  <Words>414</Words>
  <Application>Microsoft Office PowerPoint</Application>
  <PresentationFormat>Widescreen</PresentationFormat>
  <Paragraphs>60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Ett spørsmål og tre…</vt:lpstr>
      <vt:lpstr>…først litt utgangspunkt</vt:lpstr>
      <vt:lpstr>… ble vi avkrevd 4000 kr                                til erstatning for en ødelagt pumpe!</vt:lpstr>
      <vt:lpstr>Kontakt med Norges Hytteforbund</vt:lpstr>
      <vt:lpstr>Under sterk tvil -                   betalte vi til slutt på betingelse av: </vt:lpstr>
      <vt:lpstr>Eigedomsskattar, avgifter, trygdekostnader og liknande faste eller naudsynlege utgifter på tingen ber sameigarane seg imellom etter som dei har part til. Det same gjeld andre vanlege utgifter og ytingar så langt alle eigarane kan få etter måten like stort gagn av dei. Kostnader utanom dette vert utlikna på eigarane etter nytta.  Sams inntekt skal delast mellom eigarane etter som dei har part til. </vt:lpstr>
      <vt:lpstr>Andre spørsmål …      som etter hvert ble relevante …</vt:lpstr>
      <vt:lpstr>Slik var det tenkt….</vt:lpstr>
      <vt:lpstr>Litt pumpehistorie  slik vi nå har erfart den</vt:lpstr>
      <vt:lpstr>Etablering av sameie er nå, i 2017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Ett spørsmål og tre…</dc:title>
  <dc:creator>Torgeir</dc:creator>
  <cp:lastModifiedBy>Torgeir</cp:lastModifiedBy>
  <cp:revision>91</cp:revision>
  <cp:lastPrinted>2017-10-17T11:02:27Z</cp:lastPrinted>
  <dcterms:created xsi:type="dcterms:W3CDTF">2017-10-15T07:49:32Z</dcterms:created>
  <dcterms:modified xsi:type="dcterms:W3CDTF">2017-10-17T13:54:39Z</dcterms:modified>
</cp:coreProperties>
</file>